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3" r:id="rId4"/>
    <p:sldId id="264" r:id="rId5"/>
    <p:sldId id="270" r:id="rId6"/>
    <p:sldId id="267" r:id="rId7"/>
    <p:sldId id="265" r:id="rId8"/>
    <p:sldId id="268" r:id="rId9"/>
    <p:sldId id="258" r:id="rId10"/>
    <p:sldId id="259" r:id="rId11"/>
    <p:sldId id="269" r:id="rId12"/>
    <p:sldId id="260" r:id="rId13"/>
    <p:sldId id="261" r:id="rId14"/>
    <p:sldId id="262" r:id="rId15"/>
    <p:sldId id="278" r:id="rId16"/>
    <p:sldId id="271" r:id="rId17"/>
    <p:sldId id="273" r:id="rId18"/>
    <p:sldId id="275" r:id="rId19"/>
    <p:sldId id="276" r:id="rId20"/>
    <p:sldId id="277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1" d="100"/>
          <a:sy n="81" d="100"/>
        </p:scale>
        <p:origin x="75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00A09-3A86-AC4D-F5D5-D625B58AFA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C8325D-0A7C-DE96-A199-FDDA61E904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17B8F9-FE47-78EB-8844-D263297AE8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0F683-9793-4E27-A814-CA8FA5B90B82}" type="datetimeFigureOut">
              <a:rPr lang="en-US" smtClean="0"/>
              <a:t>5/3/2025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DEEDA6-A2A4-C052-A635-78CE1E21D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5731B3-D408-A053-14C8-E13834FF2B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94060-6C44-4F9C-AAC4-0F0C2C11B6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2537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B02829-A519-A35F-4B4D-679B402E9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A79776D-9DBA-37B7-D65B-FE4869AC29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3AC9CB-F5EE-CCC9-A5AC-9F4F4052DF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0F683-9793-4E27-A814-CA8FA5B90B82}" type="datetimeFigureOut">
              <a:rPr lang="en-US" smtClean="0"/>
              <a:t>5/3/2025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425015-1FB0-595F-10B8-2B032A309F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30B8AE-8E83-CE51-2589-E2F0D3E6F2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94060-6C44-4F9C-AAC4-0F0C2C11B6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7227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C09C41D-8259-86BB-7896-33A2E5015E1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D590D0-F06C-02C1-A028-C340579B30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057752-125F-8E6B-9002-AC7610098E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0F683-9793-4E27-A814-CA8FA5B90B82}" type="datetimeFigureOut">
              <a:rPr lang="en-US" smtClean="0"/>
              <a:t>5/3/2025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54D127-31B1-41F9-A763-A5915EBBF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28461C-EB8A-A8F9-B4EE-D57B911975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94060-6C44-4F9C-AAC4-0F0C2C11B6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8888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ACBA90-6335-CAE1-7A13-B35665172D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D4C234-FC4F-1621-59B2-7BDF310717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483A70-0521-5CC3-0D2E-3848DD2960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0F683-9793-4E27-A814-CA8FA5B90B82}" type="datetimeFigureOut">
              <a:rPr lang="en-US" smtClean="0"/>
              <a:t>5/3/2025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0AFF58-7561-5134-501C-73AC7EE504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537A05-F0C3-9E69-E3DF-6A5ACAEA7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94060-6C44-4F9C-AAC4-0F0C2C11B6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14733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20D74D-894A-463F-B51D-40C82B5B9D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85BA2E-8F16-D797-1224-CF55280EB4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259664-C2FC-99F3-0C21-BBCD4BA7B6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0F683-9793-4E27-A814-CA8FA5B90B82}" type="datetimeFigureOut">
              <a:rPr lang="en-US" smtClean="0"/>
              <a:t>5/3/2025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23BD4E-7120-780C-BC0B-F51FAD8D8A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076E4D-C49D-6B41-DD69-E8434173D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94060-6C44-4F9C-AAC4-0F0C2C11B6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8213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D1685-0B92-C066-F601-776A5A559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24E084-8A94-3938-015C-9797FE59FE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4C3096-E741-4BCF-C48A-42E40E1B41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859EE1-9D62-7EB3-2F79-99D7C579E5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0F683-9793-4E27-A814-CA8FA5B90B82}" type="datetimeFigureOut">
              <a:rPr lang="en-US" smtClean="0"/>
              <a:t>5/3/2025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C070D2-3175-FE75-A039-302C573936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B8D43F-6A63-C712-FD9B-49BAB5EBFF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94060-6C44-4F9C-AAC4-0F0C2C11B6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0940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9D88B-27A8-F8EF-FC9A-943B424B36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AEA76F-B4A8-B450-F681-640CD4A4F3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9D1A8A-25E5-10E0-6D7F-F610320602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77C5465-855B-2F0C-4E65-BBA0D85D6D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4E2B515-51C3-4680-041F-BCF44F8C552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E08EC78-FCD5-53ED-DC53-7455C19B76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0F683-9793-4E27-A814-CA8FA5B90B82}" type="datetimeFigureOut">
              <a:rPr lang="en-US" smtClean="0"/>
              <a:t>5/3/2025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E07BA31-E8EC-451D-169E-B5EDB8D65D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F202731-C06C-4843-0112-26D855941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94060-6C44-4F9C-AAC4-0F0C2C11B6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7251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CA6707-AEA9-9AFD-A53F-5B117B61E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7F6323C-DA27-4719-36E5-5834C1F140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0F683-9793-4E27-A814-CA8FA5B90B82}" type="datetimeFigureOut">
              <a:rPr lang="en-US" smtClean="0"/>
              <a:t>5/3/2025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816D4EE-0CB2-6ED3-1FDC-6CD554E3AF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CBCEAB-4997-8ACD-BB42-FAD26628E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94060-6C44-4F9C-AAC4-0F0C2C11B6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0138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C9D6AA8-43F6-C75B-6B80-CFDEBDA200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0F683-9793-4E27-A814-CA8FA5B90B82}" type="datetimeFigureOut">
              <a:rPr lang="en-US" smtClean="0"/>
              <a:t>5/3/2025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C4CACE4-487A-93D7-DC9A-4FFC9CFB45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31F34E-92C4-F88F-5773-4669C57F8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94060-6C44-4F9C-AAC4-0F0C2C11B6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1683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41EB45-77ED-7468-D575-F29ED66381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4A4C6A-7959-6ED2-40B2-75970EB45E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33E45B-D7EE-B0FA-F2A0-44EBE5D684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160505-BA08-021C-085B-7136BDFDFE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0F683-9793-4E27-A814-CA8FA5B90B82}" type="datetimeFigureOut">
              <a:rPr lang="en-US" smtClean="0"/>
              <a:t>5/3/2025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C7AB97-78DF-6D99-DBED-159EDAA0DE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C78D61-7C6E-7DB4-A8C7-AEFD4135E9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94060-6C44-4F9C-AAC4-0F0C2C11B6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0845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25B24E-413D-DB32-045E-F27D794E2F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47BD233-07AC-6A27-AB2D-EEC2FAAD82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4F8823-70CB-A7F4-B6E9-F5591C6C36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901698-D0FE-0A28-A942-BE0DFBB524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0F683-9793-4E27-A814-CA8FA5B90B82}" type="datetimeFigureOut">
              <a:rPr lang="en-US" smtClean="0"/>
              <a:t>5/3/2025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29255D-C1C9-7B40-8740-6A23B47FE3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729983-7E6D-DAC7-1A01-63B8FC8828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94060-6C44-4F9C-AAC4-0F0C2C11B6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94288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0DAA4D6-189E-D0AF-DE83-AD74A93EB1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F1BD22-A159-7AE3-3FB0-B8A9A4A580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0CCCF7-AED6-30EE-CE27-87EAE7A70E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40F683-9793-4E27-A814-CA8FA5B90B82}" type="datetimeFigureOut">
              <a:rPr lang="en-US" smtClean="0"/>
              <a:t>5/3/2025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003CF2-EE42-468B-BF96-AF47E208EF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D360BF-43E0-F068-1D65-295B78A049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294060-6C44-4F9C-AAC4-0F0C2C11B6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1926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B300A-DCD3-A07F-CC9C-9DB6AF3B668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VECTOR SPACE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5B17589-28EF-8854-1976-640ADB7DE44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NAZMUL KADER CHOWDHURY</a:t>
            </a:r>
          </a:p>
        </p:txBody>
      </p:sp>
    </p:spTree>
    <p:extLst>
      <p:ext uri="{BB962C8B-B14F-4D97-AF65-F5344CB8AC3E}">
        <p14:creationId xmlns:p14="http://schemas.microsoft.com/office/powerpoint/2010/main" val="34370057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Vector Definition | DeepAI">
            <a:extLst>
              <a:ext uri="{FF2B5EF4-FFF2-40B4-BE49-F238E27FC236}">
                <a16:creationId xmlns:a16="http://schemas.microsoft.com/office/drawing/2014/main" id="{09012C7F-206C-F7F4-D015-2DA7842170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602" y="1583703"/>
            <a:ext cx="4825639" cy="4006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E974AAD-B545-28E1-15F9-74B560F2BB72}"/>
              </a:ext>
            </a:extLst>
          </p:cNvPr>
          <p:cNvSpPr txBox="1"/>
          <p:nvPr/>
        </p:nvSpPr>
        <p:spPr>
          <a:xfrm>
            <a:off x="6843859" y="1440700"/>
            <a:ext cx="4984423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Player: Vectors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b="1" dirty="0"/>
              <a:t>The actions = addition and scalar multiplication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b="1" dirty="0"/>
              <a:t>The rules = the 8 axioms(</a:t>
            </a:r>
            <a:r>
              <a:rPr lang="en-US" sz="2400" dirty="0"/>
              <a:t> associativity, distributivity, existence of zero vector, </a:t>
            </a:r>
            <a:r>
              <a:rPr lang="en-US" sz="2400" dirty="0" err="1"/>
              <a:t>etc</a:t>
            </a:r>
            <a:r>
              <a:rPr lang="en-US" sz="2400" b="1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2648518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6E72B5E-8724-ED8C-468D-3850BDDACE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72632" y="1109188"/>
            <a:ext cx="7601637" cy="4351338"/>
          </a:xfrm>
        </p:spPr>
      </p:pic>
    </p:spTree>
    <p:extLst>
      <p:ext uri="{BB962C8B-B14F-4D97-AF65-F5344CB8AC3E}">
        <p14:creationId xmlns:p14="http://schemas.microsoft.com/office/powerpoint/2010/main" val="36157226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D05DAF-7530-23DB-CB89-0909AEEAED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What is Vector Space?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334EF3-733B-1517-D7DC-4CC3094394E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Let V be a nonempty set with two operations:</a:t>
                </a:r>
              </a:p>
              <a:p>
                <a:r>
                  <a:rPr lang="en-US" dirty="0"/>
                  <a:t>1) Vector Addition: This assigns to any u,v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𝑠𝑢𝑚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𝑖𝑛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</m:oMath>
                </a14:m>
                <a:endParaRPr lang="en-US" dirty="0"/>
              </a:p>
              <a:p>
                <a:r>
                  <a:rPr lang="en-US" dirty="0"/>
                  <a:t>2) Scalar Multiplication: This assigns to any u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,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dirty="0"/>
                  <a:t> K a product </a:t>
                </a:r>
                <a:r>
                  <a:rPr lang="en-US" dirty="0" err="1"/>
                  <a:t>ku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V</a:t>
                </a:r>
              </a:p>
              <a:p>
                <a:r>
                  <a:rPr lang="en-US" dirty="0"/>
                  <a:t>And the operations satisfy the following </a:t>
                </a:r>
                <a:r>
                  <a:rPr lang="en-US" b="1" dirty="0"/>
                  <a:t>8 axioms</a:t>
                </a:r>
                <a:r>
                  <a:rPr lang="en-US" dirty="0"/>
                  <a:t> for all </a:t>
                </a:r>
                <a:r>
                  <a:rPr lang="en-US" dirty="0" err="1"/>
                  <a:t>u,v,w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dirty="0"/>
                  <a:t> V and </a:t>
                </a:r>
                <a:r>
                  <a:rPr lang="en-US" dirty="0" err="1"/>
                  <a:t>a,b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K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334EF3-733B-1517-D7DC-4CC3094394E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 r="-1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195629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62BA32F-9056-70C0-5CAD-2431ACA4334B}"/>
                  </a:ext>
                </a:extLst>
              </p:cNvPr>
              <p:cNvSpPr txBox="1"/>
              <p:nvPr/>
            </p:nvSpPr>
            <p:spPr>
              <a:xfrm>
                <a:off x="2771479" y="122548"/>
                <a:ext cx="5693791" cy="66787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b="1" dirty="0"/>
                  <a:t>Axioms Related to Vector Addition</a:t>
                </a:r>
              </a:p>
              <a:p>
                <a:endParaRPr lang="en-US" sz="2800" b="1" dirty="0"/>
              </a:p>
              <a:p>
                <a:r>
                  <a:rPr lang="en-US" sz="2400" b="1" dirty="0"/>
                  <a:t>Closure under Addition</a:t>
                </a:r>
                <a:r>
                  <a:rPr lang="en-US" sz="2400" dirty="0"/>
                  <a:t>:</a:t>
                </a:r>
              </a:p>
              <a:p>
                <a:r>
                  <a:rPr lang="en-US" sz="2400" b="1" dirty="0"/>
                  <a:t>        </a:t>
                </a:r>
                <a:r>
                  <a:rPr lang="en-US" sz="2400" b="1" dirty="0" err="1"/>
                  <a:t>u+v</a:t>
                </a:r>
                <a:r>
                  <a:rPr lang="en-US" sz="2400" b="1" dirty="0"/>
                  <a:t>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𝑽</m:t>
                    </m:r>
                  </m:oMath>
                </a14:m>
                <a:endParaRPr lang="en-US" sz="2400" b="1" dirty="0"/>
              </a:p>
              <a:p>
                <a:endParaRPr lang="en-US" sz="2400" b="1" dirty="0"/>
              </a:p>
              <a:p>
                <a:r>
                  <a:rPr lang="en-US" sz="2400" b="1" dirty="0"/>
                  <a:t>Commutativity of Addition</a:t>
                </a:r>
                <a:r>
                  <a:rPr lang="en-US" sz="2400" dirty="0"/>
                  <a:t>:</a:t>
                </a:r>
              </a:p>
              <a:p>
                <a:r>
                  <a:rPr lang="en-US" sz="2400" dirty="0"/>
                  <a:t>  </a:t>
                </a:r>
                <a:r>
                  <a:rPr lang="en-US" sz="2400" dirty="0" err="1"/>
                  <a:t>u+v</a:t>
                </a:r>
                <a:r>
                  <a:rPr lang="en-US" sz="2400" dirty="0"/>
                  <a:t> =</a:t>
                </a:r>
                <a:r>
                  <a:rPr lang="en-US" sz="2400" dirty="0" err="1"/>
                  <a:t>v+u</a:t>
                </a:r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b="1" dirty="0"/>
                  <a:t>Associativity of Addition</a:t>
                </a:r>
                <a:r>
                  <a:rPr lang="en-US" sz="2400" dirty="0"/>
                  <a:t>:</a:t>
                </a:r>
              </a:p>
              <a:p>
                <a:r>
                  <a:rPr lang="en-US" sz="2400" b="1" dirty="0"/>
                  <a:t>(</a:t>
                </a:r>
                <a:r>
                  <a:rPr lang="en-US" sz="2400" b="1" dirty="0" err="1"/>
                  <a:t>u+v</a:t>
                </a:r>
                <a:r>
                  <a:rPr lang="en-US" sz="2400" b="1" dirty="0"/>
                  <a:t>)+w = u+(</a:t>
                </a:r>
                <a:r>
                  <a:rPr lang="en-US" sz="2400" b="1" dirty="0" err="1"/>
                  <a:t>v+w</a:t>
                </a:r>
                <a:r>
                  <a:rPr lang="en-US" sz="2400" b="1" dirty="0"/>
                  <a:t>)</a:t>
                </a:r>
              </a:p>
              <a:p>
                <a:endParaRPr lang="en-US" sz="2400" b="1" dirty="0"/>
              </a:p>
              <a:p>
                <a:r>
                  <a:rPr lang="en-US" sz="2400" b="1" dirty="0"/>
                  <a:t>Existence of Additive Identity</a:t>
                </a:r>
                <a:r>
                  <a:rPr lang="en-US" sz="2400" dirty="0"/>
                  <a:t>:</a:t>
                </a:r>
              </a:p>
              <a:p>
                <a:r>
                  <a:rPr lang="en-US" sz="2400" b="1" dirty="0"/>
                  <a:t>u+0= u</a:t>
                </a:r>
              </a:p>
              <a:p>
                <a:endParaRPr lang="en-US" sz="2400" b="1" dirty="0"/>
              </a:p>
              <a:p>
                <a:r>
                  <a:rPr lang="en-US" sz="2400" b="1" dirty="0"/>
                  <a:t>Existence of Additive Inverse</a:t>
                </a:r>
              </a:p>
              <a:p>
                <a:r>
                  <a:rPr lang="en-US" sz="2400" b="1" dirty="0"/>
                  <a:t>u+(-u)=0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62BA32F-9056-70C0-5CAD-2431ACA433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1479" y="122548"/>
                <a:ext cx="5693791" cy="6678751"/>
              </a:xfrm>
              <a:prstGeom prst="rect">
                <a:avLst/>
              </a:prstGeom>
              <a:blipFill>
                <a:blip r:embed="rId2"/>
                <a:stretch>
                  <a:fillRect l="-2248" t="-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88996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A328E77-16E1-2596-3C8B-A94C35D413B9}"/>
                  </a:ext>
                </a:extLst>
              </p:cNvPr>
              <p:cNvSpPr txBox="1"/>
              <p:nvPr/>
            </p:nvSpPr>
            <p:spPr>
              <a:xfrm>
                <a:off x="1093508" y="650450"/>
                <a:ext cx="7721601" cy="38779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600" b="1" dirty="0"/>
                  <a:t>Axioms Related to Scalar Multiplication</a:t>
                </a:r>
              </a:p>
              <a:p>
                <a:endParaRPr lang="en-US" dirty="0"/>
              </a:p>
              <a:p>
                <a:r>
                  <a:rPr lang="en-US" sz="2400" b="1" dirty="0"/>
                  <a:t>Closure under Scalar Multiplication</a:t>
                </a:r>
                <a:r>
                  <a:rPr lang="en-US" sz="2400" dirty="0"/>
                  <a:t>:</a:t>
                </a:r>
              </a:p>
              <a:p>
                <a:r>
                  <a:rPr lang="en-US" sz="2400" dirty="0" err="1"/>
                  <a:t>a.u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</m:oMath>
                </a14:m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b="1" dirty="0"/>
                  <a:t>Distributivity of Scalar Multiplication over Vector Addition</a:t>
                </a:r>
              </a:p>
              <a:p>
                <a:r>
                  <a:rPr lang="en-US" sz="2400" b="1" dirty="0"/>
                  <a:t>a(</a:t>
                </a:r>
                <a:r>
                  <a:rPr lang="en-US" sz="2400" b="1" dirty="0" err="1"/>
                  <a:t>u+v</a:t>
                </a:r>
                <a:r>
                  <a:rPr lang="en-US" sz="2400" b="1" dirty="0"/>
                  <a:t>) = au + av</a:t>
                </a:r>
              </a:p>
              <a:p>
                <a:endParaRPr lang="en-US" sz="2400" b="1" dirty="0"/>
              </a:p>
              <a:p>
                <a:r>
                  <a:rPr lang="en-US" sz="2400" b="1" dirty="0"/>
                  <a:t>Distributivity of Scalar Multiplication over Scalar Addition</a:t>
                </a:r>
                <a:r>
                  <a:rPr lang="en-US" sz="2400" dirty="0"/>
                  <a:t>:</a:t>
                </a:r>
              </a:p>
              <a:p>
                <a:r>
                  <a:rPr lang="en-US" sz="2400" dirty="0"/>
                  <a:t>(</a:t>
                </a:r>
                <a:r>
                  <a:rPr lang="en-US" sz="2400" dirty="0" err="1"/>
                  <a:t>a+b</a:t>
                </a:r>
                <a:r>
                  <a:rPr lang="en-US" sz="2400" dirty="0"/>
                  <a:t>)u= </a:t>
                </a:r>
                <a:r>
                  <a:rPr lang="en-US" sz="2400" dirty="0" err="1"/>
                  <a:t>au+bu</a:t>
                </a:r>
                <a:endParaRPr lang="en-US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A328E77-16E1-2596-3C8B-A94C35D413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3508" y="650450"/>
                <a:ext cx="7721601" cy="3877985"/>
              </a:xfrm>
              <a:prstGeom prst="rect">
                <a:avLst/>
              </a:prstGeom>
              <a:blipFill>
                <a:blip r:embed="rId2"/>
                <a:stretch>
                  <a:fillRect l="-2368" t="-2516" r="-1105" b="-26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394182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683E004-242C-E3DE-C0D2-F7E4CCD93A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84602" y="754144"/>
            <a:ext cx="5684909" cy="5552388"/>
          </a:xfrm>
        </p:spPr>
      </p:pic>
    </p:spTree>
    <p:extLst>
      <p:ext uri="{BB962C8B-B14F-4D97-AF65-F5344CB8AC3E}">
        <p14:creationId xmlns:p14="http://schemas.microsoft.com/office/powerpoint/2010/main" val="22561716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3CBBA20-13E6-2D05-2BFE-22C7829279BD}"/>
              </a:ext>
            </a:extLst>
          </p:cNvPr>
          <p:cNvSpPr txBox="1"/>
          <p:nvPr/>
        </p:nvSpPr>
        <p:spPr>
          <a:xfrm>
            <a:off x="3777006" y="395925"/>
            <a:ext cx="52952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Example of Vector Space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845E95-9492-27F2-6A64-0FC9509428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776" y="1103811"/>
            <a:ext cx="10011857" cy="5532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5223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B1A37B-B24C-B51D-48FB-9643AAA98F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Subspace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DA407A-9A4D-9D1F-2E41-9689A9D36E24}"/>
              </a:ext>
            </a:extLst>
          </p:cNvPr>
          <p:cNvSpPr>
            <a:spLocks noGrp="1"/>
          </p:cNvSpPr>
          <p:nvPr>
            <p:ph idx="1"/>
          </p:nvPr>
        </p:nvSpPr>
        <p:spPr/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/>
          <a:lstStyle/>
          <a:p>
            <a:endParaRPr lang="en-US" b="1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70C8EB4-CB63-73B3-F56D-F032AB3BEDE6}"/>
              </a:ext>
            </a:extLst>
          </p:cNvPr>
          <p:cNvSpPr/>
          <p:nvPr/>
        </p:nvSpPr>
        <p:spPr>
          <a:xfrm>
            <a:off x="3252247" y="2186634"/>
            <a:ext cx="3965542" cy="362932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3132735-A1AF-D7B9-5A99-BC85678D740F}"/>
              </a:ext>
            </a:extLst>
          </p:cNvPr>
          <p:cNvSpPr/>
          <p:nvPr/>
        </p:nvSpPr>
        <p:spPr>
          <a:xfrm>
            <a:off x="5420412" y="3902697"/>
            <a:ext cx="980388" cy="1012997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8BA830B-DE3C-71D1-B2C1-C04827B76FD2}"/>
              </a:ext>
            </a:extLst>
          </p:cNvPr>
          <p:cNvCxnSpPr/>
          <p:nvPr/>
        </p:nvCxnSpPr>
        <p:spPr>
          <a:xfrm>
            <a:off x="2337847" y="2714920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96A2F8E-F4B0-35D3-0693-22816FD2ABC3}"/>
              </a:ext>
            </a:extLst>
          </p:cNvPr>
          <p:cNvSpPr txBox="1"/>
          <p:nvPr/>
        </p:nvSpPr>
        <p:spPr>
          <a:xfrm>
            <a:off x="1880647" y="2256623"/>
            <a:ext cx="914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V</a:t>
            </a:r>
          </a:p>
        </p:txBody>
      </p:sp>
    </p:spTree>
    <p:extLst>
      <p:ext uri="{BB962C8B-B14F-4D97-AF65-F5344CB8AC3E}">
        <p14:creationId xmlns:p14="http://schemas.microsoft.com/office/powerpoint/2010/main" val="37004812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EDF08A0-EA66-27CC-CA97-3A9142EB31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780" y="309494"/>
            <a:ext cx="10516511" cy="1883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2704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85E57F1-75BB-64A9-B785-BA9FB486BE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3984" y="828333"/>
            <a:ext cx="7132938" cy="435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6347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9015316-5CFB-D0D4-3634-5311E8DD8B72}"/>
              </a:ext>
            </a:extLst>
          </p:cNvPr>
          <p:cNvSpPr txBox="1"/>
          <p:nvPr/>
        </p:nvSpPr>
        <p:spPr>
          <a:xfrm>
            <a:off x="4312948" y="358218"/>
            <a:ext cx="36359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basic number sets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326DCB2-B0C8-0250-3083-EBD142BE65AD}"/>
                  </a:ext>
                </a:extLst>
              </p:cNvPr>
              <p:cNvSpPr txBox="1"/>
              <p:nvPr/>
            </p:nvSpPr>
            <p:spPr>
              <a:xfrm>
                <a:off x="294589" y="794937"/>
                <a:ext cx="3249889" cy="4607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1" dirty="0"/>
                  <a:t>Natural Numbers (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ℕ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326DCB2-B0C8-0250-3083-EBD142BE65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589" y="794937"/>
                <a:ext cx="3249889" cy="460793"/>
              </a:xfrm>
              <a:prstGeom prst="rect">
                <a:avLst/>
              </a:prstGeom>
              <a:blipFill>
                <a:blip r:embed="rId2"/>
                <a:stretch>
                  <a:fillRect l="-2814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42D057DB-B22D-D9EC-3A3F-D43B169CE46D}"/>
              </a:ext>
            </a:extLst>
          </p:cNvPr>
          <p:cNvSpPr txBox="1"/>
          <p:nvPr/>
        </p:nvSpPr>
        <p:spPr>
          <a:xfrm>
            <a:off x="586820" y="1271188"/>
            <a:ext cx="332530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Also called </a:t>
            </a:r>
            <a:r>
              <a:rPr lang="en-US" b="1" dirty="0"/>
              <a:t>counting numbers</a:t>
            </a:r>
          </a:p>
          <a:p>
            <a:r>
              <a:rPr lang="en-US" b="1" dirty="0"/>
              <a:t>Example {1,2,3,4,…….} </a:t>
            </a:r>
          </a:p>
          <a:p>
            <a:r>
              <a:rPr lang="en-US" dirty="0"/>
              <a:t>These are the numbers we first learn as kids — we use them to count fingers, apples, or steps.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9CFB8A5-169A-6335-7033-7831EE7221CE}"/>
                  </a:ext>
                </a:extLst>
              </p:cNvPr>
              <p:cNvSpPr txBox="1"/>
              <p:nvPr/>
            </p:nvSpPr>
            <p:spPr>
              <a:xfrm>
                <a:off x="586820" y="2882254"/>
                <a:ext cx="2778549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3200" b="1" dirty="0"/>
                  <a:t>Integers (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</m:oMath>
                </a14:m>
                <a:r>
                  <a:rPr lang="en-US" sz="3200" b="1" dirty="0"/>
                  <a:t>)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9CFB8A5-169A-6335-7033-7831EE7221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820" y="2882254"/>
                <a:ext cx="2778549" cy="584775"/>
              </a:xfrm>
              <a:prstGeom prst="rect">
                <a:avLst/>
              </a:prstGeom>
              <a:blipFill>
                <a:blip r:embed="rId3"/>
                <a:stretch>
                  <a:fillRect l="-5482" t="-12500" b="-34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0FA25AB4-1C49-F948-3CBD-98A333E4B8CA}"/>
              </a:ext>
            </a:extLst>
          </p:cNvPr>
          <p:cNvSpPr txBox="1"/>
          <p:nvPr/>
        </p:nvSpPr>
        <p:spPr>
          <a:xfrm>
            <a:off x="718795" y="3428999"/>
            <a:ext cx="332530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Includes positive and negative whole numbers</a:t>
            </a:r>
          </a:p>
          <a:p>
            <a:r>
              <a:rPr lang="en-US" dirty="0"/>
              <a:t>Example </a:t>
            </a:r>
          </a:p>
          <a:p>
            <a:r>
              <a:rPr lang="en-US" b="1" dirty="0"/>
              <a:t>{………-4,-3,-2,-1,0,1,2,3,…………..}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84BFD1D-0C7E-317A-CA48-66E058A92A8D}"/>
                  </a:ext>
                </a:extLst>
              </p:cNvPr>
              <p:cNvSpPr txBox="1"/>
              <p:nvPr/>
            </p:nvSpPr>
            <p:spPr>
              <a:xfrm>
                <a:off x="511405" y="4848124"/>
                <a:ext cx="3532694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3200" b="1" dirty="0"/>
                  <a:t>Real Numbers(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US" sz="3200" b="1" dirty="0"/>
                  <a:t>)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84BFD1D-0C7E-317A-CA48-66E058A92A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405" y="4848124"/>
                <a:ext cx="3532694" cy="584775"/>
              </a:xfrm>
              <a:prstGeom prst="rect">
                <a:avLst/>
              </a:prstGeom>
              <a:blipFill>
                <a:blip r:embed="rId4"/>
                <a:stretch>
                  <a:fillRect l="-4491" t="-12500" b="-34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8004CC90-8FDF-8527-C031-3FF14143F949}"/>
              </a:ext>
            </a:extLst>
          </p:cNvPr>
          <p:cNvSpPr txBox="1"/>
          <p:nvPr/>
        </p:nvSpPr>
        <p:spPr>
          <a:xfrm>
            <a:off x="511405" y="5651696"/>
            <a:ext cx="399460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All </a:t>
            </a:r>
            <a:r>
              <a:rPr lang="en-US" b="1" dirty="0"/>
              <a:t>rational + irrational</a:t>
            </a:r>
            <a:r>
              <a:rPr lang="en-US" dirty="0"/>
              <a:t> numbers</a:t>
            </a:r>
          </a:p>
          <a:p>
            <a:r>
              <a:rPr lang="en-US" dirty="0"/>
              <a:t>Includes: fractions, decimals, whole numbers, negatives, etc.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BBA71F4-F670-CDC8-7C67-22C100FDCB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67926" y="1255730"/>
            <a:ext cx="7000875" cy="529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2835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982C9F7-3F7D-96F0-17C0-7AAB0C60E8D8}"/>
                  </a:ext>
                </a:extLst>
              </p:cNvPr>
              <p:cNvSpPr txBox="1"/>
              <p:nvPr/>
            </p:nvSpPr>
            <p:spPr>
              <a:xfrm>
                <a:off x="970960" y="518475"/>
                <a:ext cx="10906813" cy="5598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If V(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US" dirty="0"/>
                  <a:t>)={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</m:mr>
                        </m:m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𝑖𝑠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𝑣𝑒𝑐𝑡𝑜𝑟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𝑠𝑝𝑎𝑐𝑒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𝑆h𝑜𝑤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𝑡h𝑎𝑡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𝑤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: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𝑖𝑠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𝑛𝑜𝑡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𝑠𝑢𝑏𝑠𝑝𝑎𝑐𝑒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𝑜𝑓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982C9F7-3F7D-96F0-17C0-7AAB0C60E8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0960" y="518475"/>
                <a:ext cx="10906813" cy="559833"/>
              </a:xfrm>
              <a:prstGeom prst="rect">
                <a:avLst/>
              </a:prstGeom>
              <a:blipFill>
                <a:blip r:embed="rId2"/>
                <a:stretch>
                  <a:fillRect l="-4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135311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76E0A12-979D-3EAC-C431-F3B4ED0206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9056" y="88377"/>
            <a:ext cx="8908328" cy="6681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3498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49E8F7F-2AE9-F664-08E5-645681B173A1}"/>
                  </a:ext>
                </a:extLst>
              </p:cNvPr>
              <p:cNvSpPr txBox="1"/>
              <p:nvPr/>
            </p:nvSpPr>
            <p:spPr>
              <a:xfrm>
                <a:off x="655620" y="4982065"/>
                <a:ext cx="668388" cy="5665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6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6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</m:oMath>
                  </m:oMathPara>
                </a14:m>
                <a:endParaRPr lang="en-US" sz="3600" b="1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49E8F7F-2AE9-F664-08E5-645681B173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620" y="4982065"/>
                <a:ext cx="668388" cy="5665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84ED586-DD4C-226B-ADF9-588208CB11D2}"/>
                  </a:ext>
                </a:extLst>
              </p:cNvPr>
              <p:cNvSpPr txBox="1"/>
              <p:nvPr/>
            </p:nvSpPr>
            <p:spPr>
              <a:xfrm>
                <a:off x="-1996583" y="2791093"/>
                <a:ext cx="6094428" cy="72180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40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4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84ED586-DD4C-226B-ADF9-588208CB11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996583" y="2791093"/>
                <a:ext cx="6094428" cy="72180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264654C-6A05-BEA2-0E49-F1DFAD56B06D}"/>
                  </a:ext>
                </a:extLst>
              </p:cNvPr>
              <p:cNvSpPr txBox="1"/>
              <p:nvPr/>
            </p:nvSpPr>
            <p:spPr>
              <a:xfrm>
                <a:off x="655620" y="951349"/>
                <a:ext cx="668388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ℝ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264654C-6A05-BEA2-0E49-F1DFAD56B0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620" y="951349"/>
                <a:ext cx="668388" cy="646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B597A43-8A2C-672A-A150-735D5F385C21}"/>
                  </a:ext>
                </a:extLst>
              </p:cNvPr>
              <p:cNvSpPr txBox="1"/>
              <p:nvPr/>
            </p:nvSpPr>
            <p:spPr>
              <a:xfrm>
                <a:off x="7532018" y="518474"/>
                <a:ext cx="4111992" cy="61863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dirty="0"/>
                  <a:t>Example</a:t>
                </a:r>
              </a:p>
              <a:p>
                <a:r>
                  <a:rPr lang="en-US" sz="3600" dirty="0"/>
                  <a:t>Vector representation</a:t>
                </a:r>
              </a:p>
              <a:p>
                <a:endParaRPr lang="en-US" sz="3600" dirty="0"/>
              </a:p>
              <a:p>
                <a:r>
                  <a:rPr lang="en-US" sz="3600" dirty="0"/>
                  <a:t>Scalar</a:t>
                </a:r>
              </a:p>
              <a:p>
                <a:r>
                  <a:rPr lang="en-US" sz="3600" dirty="0"/>
                  <a:t>Lin com(</a:t>
                </a:r>
                <a:r>
                  <a:rPr lang="en-US" sz="3600" dirty="0" err="1"/>
                  <a:t>ab+cd</a:t>
                </a:r>
                <a14:m>
                  <m:oMath xmlns:m="http://schemas.openxmlformats.org/officeDocument/2006/math">
                    <m:r>
                      <a:rPr lang="en-US" sz="3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sz="3600" dirty="0"/>
                  <a:t> R)</a:t>
                </a:r>
              </a:p>
              <a:p>
                <a:endParaRPr lang="en-US" sz="3600" dirty="0"/>
              </a:p>
              <a:p>
                <a:r>
                  <a:rPr lang="en-US" sz="3600" dirty="0"/>
                  <a:t>Scalar multiplication</a:t>
                </a:r>
              </a:p>
              <a:p>
                <a:endParaRPr lang="en-US" sz="3600" dirty="0"/>
              </a:p>
              <a:p>
                <a:r>
                  <a:rPr lang="en-US" sz="3600" dirty="0"/>
                  <a:t>Vector </a:t>
                </a:r>
                <a:r>
                  <a:rPr lang="en-US" sz="3600" dirty="0" err="1"/>
                  <a:t>add,subs</a:t>
                </a:r>
                <a:endParaRPr lang="en-US" sz="3600" dirty="0"/>
              </a:p>
              <a:p>
                <a:r>
                  <a:rPr lang="en-US" sz="3600" dirty="0"/>
                  <a:t>closure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B597A43-8A2C-672A-A150-735D5F385C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2018" y="518474"/>
                <a:ext cx="4111992" cy="6186309"/>
              </a:xfrm>
              <a:prstGeom prst="rect">
                <a:avLst/>
              </a:prstGeom>
              <a:blipFill>
                <a:blip r:embed="rId5"/>
                <a:stretch>
                  <a:fillRect l="-4599" t="-1478" r="-297" b="-27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206338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6FCBE5-4707-A29D-BF96-16B10E4C042A}"/>
              </a:ext>
            </a:extLst>
          </p:cNvPr>
          <p:cNvSpPr txBox="1"/>
          <p:nvPr/>
        </p:nvSpPr>
        <p:spPr>
          <a:xfrm>
            <a:off x="1859437" y="550468"/>
            <a:ext cx="8161255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 dirty="0"/>
              <a:t>Axioms: </a:t>
            </a:r>
          </a:p>
          <a:p>
            <a:r>
              <a:rPr lang="en-US" sz="3600" dirty="0"/>
              <a:t>An </a:t>
            </a:r>
            <a:r>
              <a:rPr lang="en-US" sz="3600" b="1" dirty="0"/>
              <a:t>axiom</a:t>
            </a:r>
            <a:r>
              <a:rPr lang="en-US" sz="3600" dirty="0"/>
              <a:t> is a </a:t>
            </a:r>
            <a:r>
              <a:rPr lang="en-US" sz="3600" b="1" dirty="0"/>
              <a:t>basic rule</a:t>
            </a:r>
            <a:r>
              <a:rPr lang="en-US" sz="3600" dirty="0"/>
              <a:t> or </a:t>
            </a:r>
            <a:r>
              <a:rPr lang="en-US" sz="3600" b="1" dirty="0"/>
              <a:t>starting point</a:t>
            </a:r>
            <a:r>
              <a:rPr lang="en-US" sz="3600" dirty="0"/>
              <a:t> that we </a:t>
            </a:r>
            <a:r>
              <a:rPr lang="en-US" sz="3600" b="1" dirty="0"/>
              <a:t>accept as true</a:t>
            </a:r>
            <a:r>
              <a:rPr lang="en-US" sz="3600" dirty="0"/>
              <a:t> without needing to prove it.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F75CBB-8F57-4025-2044-5D636D3B9E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9310" y="2978870"/>
            <a:ext cx="6975835" cy="3770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8047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BAF332A-CFA6-10A0-1010-D8BA720672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94789" y="622169"/>
            <a:ext cx="7923342" cy="5554794"/>
          </a:xfrm>
        </p:spPr>
      </p:pic>
    </p:spTree>
    <p:extLst>
      <p:ext uri="{BB962C8B-B14F-4D97-AF65-F5344CB8AC3E}">
        <p14:creationId xmlns:p14="http://schemas.microsoft.com/office/powerpoint/2010/main" val="29781372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A4720D9-BB12-DAF0-9D50-7BEE962A80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03835" y="546755"/>
            <a:ext cx="7456602" cy="5630208"/>
          </a:xfrm>
        </p:spPr>
      </p:pic>
    </p:spTree>
    <p:extLst>
      <p:ext uri="{BB962C8B-B14F-4D97-AF65-F5344CB8AC3E}">
        <p14:creationId xmlns:p14="http://schemas.microsoft.com/office/powerpoint/2010/main" val="12942753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8F9D883-472D-156D-6F38-097D5CB18D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243" y="90744"/>
            <a:ext cx="11505514" cy="6676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7905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4A142F1-A3B6-6BE2-A013-1F2238B32352}"/>
              </a:ext>
            </a:extLst>
          </p:cNvPr>
          <p:cNvSpPr txBox="1"/>
          <p:nvPr/>
        </p:nvSpPr>
        <p:spPr>
          <a:xfrm>
            <a:off x="4785674" y="311085"/>
            <a:ext cx="20783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Vector space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6A5E752-C172-BE8F-B553-BB11D0214E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468" y="1065229"/>
            <a:ext cx="6117996" cy="534028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7E65BF0-E979-B22C-D7C7-667EC812B4AC}"/>
              </a:ext>
            </a:extLst>
          </p:cNvPr>
          <p:cNvSpPr txBox="1"/>
          <p:nvPr/>
        </p:nvSpPr>
        <p:spPr>
          <a:xfrm>
            <a:off x="7635711" y="1290109"/>
            <a:ext cx="3638745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Player: Messi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2800" b="1" dirty="0"/>
              <a:t>The actions = passing and shooting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2400" b="1" dirty="0"/>
              <a:t>The rules = Long pass, short Pass, Dribble, Bicycle kick, Volley, Half volley </a:t>
            </a:r>
            <a:r>
              <a:rPr lang="en-US" sz="2400" b="1" dirty="0" err="1"/>
              <a:t>etc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55129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</TotalTime>
  <Words>424</Words>
  <Application>Microsoft Office PowerPoint</Application>
  <PresentationFormat>Widescreen</PresentationFormat>
  <Paragraphs>87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Calibri</vt:lpstr>
      <vt:lpstr>Calibri Light</vt:lpstr>
      <vt:lpstr>Cambria Math</vt:lpstr>
      <vt:lpstr>Office Theme</vt:lpstr>
      <vt:lpstr>VECTOR SPACE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is Vector Space?</vt:lpstr>
      <vt:lpstr>PowerPoint Presentation</vt:lpstr>
      <vt:lpstr>PowerPoint Presentation</vt:lpstr>
      <vt:lpstr>PowerPoint Presentation</vt:lpstr>
      <vt:lpstr>PowerPoint Presentation</vt:lpstr>
      <vt:lpstr>Subspace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VECTOR SPACE</dc:title>
  <dc:creator>Nazmul kader Chowdhury</dc:creator>
  <cp:lastModifiedBy>Nazmul kader Chowdhury</cp:lastModifiedBy>
  <cp:revision>4</cp:revision>
  <dcterms:created xsi:type="dcterms:W3CDTF">2025-04-24T18:42:02Z</dcterms:created>
  <dcterms:modified xsi:type="dcterms:W3CDTF">2025-05-03T16:39:30Z</dcterms:modified>
</cp:coreProperties>
</file>